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NE Seed Sans KR Regular"/>
      <p:regular r:id="rId16"/>
    </p:embeddedFont>
    <p:embeddedFont>
      <p:font typeface="Pretendard Bold"/>
      <p:bold r:id="rId17"/>
    </p:embeddedFont>
    <p:embeddedFont>
      <p:font typeface="Pretendard Light"/>
      <p:regular r:id="rId18"/>
    </p:embeddedFont>
    <p:embeddedFont>
      <p:font typeface="LINE Seed Sans KR Bold"/>
      <p:bold r:id="rId19"/>
    </p:embeddedFont>
    <p:embeddedFont>
      <p:font typeface="Noto Sans CJK KR Medium"/>
      <p:bold r:id="rId20"/>
    </p:embeddedFont>
    <p:embeddedFont>
      <p:font typeface="Noto Sans CJK KR Regular"/>
      <p:regular r:id="rId21"/>
    </p:embeddedFont>
    <p:embeddedFont>
      <p:font typeface="Noto Sans CJK KR Bold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22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34.png" Type="http://schemas.openxmlformats.org/officeDocument/2006/relationships/image"/><Relationship Id="rId7" Target="../media/image38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1.png" Type="http://schemas.openxmlformats.org/officeDocument/2006/relationships/image"/><Relationship Id="rId20" Target="../media/image43.png" Type="http://schemas.openxmlformats.org/officeDocument/2006/relationships/image"/><Relationship Id="rId21" Target="../media/image44.png" Type="http://schemas.openxmlformats.org/officeDocument/2006/relationships/image"/><Relationship Id="rId22" Target="../media/image45.png" Type="http://schemas.openxmlformats.org/officeDocument/2006/relationships/image"/><Relationship Id="rId23" Target="../media/image46.png" Type="http://schemas.openxmlformats.org/officeDocument/2006/relationships/image"/><Relationship Id="rId24" Target="../media/image47.png" Type="http://schemas.openxmlformats.org/officeDocument/2006/relationships/image"/><Relationship Id="rId25" Target="../media/image48.png" Type="http://schemas.openxmlformats.org/officeDocument/2006/relationships/image"/><Relationship Id="rId26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-520700"/>
            <a:ext cx="16954500" cy="2057400"/>
          </a:xfrm>
          <a:prstGeom prst="rect">
            <a:avLst/>
          </a:prstGeom>
          <a:effectLst>
            <a:outerShdw dir="5400000" dist="79222" blurRad="158453">
              <a:srgbClr val="A7A7A7">
                <a:alpha val="7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8432800"/>
            <a:ext cx="16954500" cy="1155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427200" y="4330700"/>
            <a:ext cx="13081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9000" b="false" i="false" u="none" strike="noStrike">
                <a:solidFill>
                  <a:srgbClr val="0068F2"/>
                </a:solidFill>
                <a:latin typeface="LINE Seed Sans KR Regular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2700" y="4330700"/>
            <a:ext cx="13081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9000" b="false" i="false" u="none" strike="noStrike">
                <a:solidFill>
                  <a:srgbClr val="0068F2"/>
                </a:solidFill>
                <a:latin typeface="LINE Seed Sans KR Regular"/>
              </a:rPr>
              <a:t>[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1200" y="3111500"/>
            <a:ext cx="6718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A74FF"/>
                </a:solidFill>
                <a:ea typeface="Pretendard Bold"/>
              </a:rPr>
              <a:t>캡스톤</a:t>
            </a:r>
            <a:r>
              <a:rPr lang="en-US" sz="5000" b="false" i="false" u="none" strike="noStrike" spc="-100">
                <a:solidFill>
                  <a:srgbClr val="0A74FF"/>
                </a:solidFill>
                <a:latin typeface="Pretendard Bold"/>
              </a:rPr>
              <a:t> </a:t>
            </a:r>
            <a:r>
              <a:rPr lang="ko-KR" sz="5000" b="false" i="false" u="none" strike="noStrike" spc="-100">
                <a:solidFill>
                  <a:srgbClr val="0A74FF"/>
                </a:solidFill>
                <a:ea typeface="Pretendard Bold"/>
              </a:rPr>
              <a:t>디자인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692400" y="3251200"/>
            <a:ext cx="21082000" cy="469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84300" y="8737600"/>
            <a:ext cx="2616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2024.10.10.</a:t>
            </a:r>
          </a:p>
          <a:p>
            <a:pPr algn="l" lvl="0">
              <a:lnSpc>
                <a:spcPct val="107899"/>
              </a:lnSpc>
            </a:pP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한국항공대학교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5000" y="8737600"/>
            <a:ext cx="1828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2018106022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박창현</a:t>
            </a:r>
          </a:p>
          <a:p>
            <a:pPr algn="l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2020125039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안희수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44700" y="8737600"/>
            <a:ext cx="2260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담당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교수님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: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김선옥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교수님</a:t>
            </a:r>
          </a:p>
          <a:p>
            <a:pPr algn="l" lvl="0">
              <a:lnSpc>
                <a:spcPct val="107899"/>
              </a:lnSpc>
            </a:pP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담당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조교님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: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양진이</a:t>
            </a:r>
            <a:r>
              <a:rPr lang="en-US" sz="15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500" b="false" i="false" u="none" strike="noStrike" spc="100">
                <a:solidFill>
                  <a:srgbClr val="FFFFFF">
                    <a:alpha val="70196"/>
                  </a:srgbClr>
                </a:solidFill>
                <a:ea typeface="Pretendard Light"/>
              </a:rPr>
              <a:t>조교님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651000" y="2971800"/>
            <a:ext cx="5003800" cy="109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비문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검출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완료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비문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식별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예정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02.4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51300" y="1701800"/>
            <a:ext cx="2628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차후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29100" y="9067800"/>
            <a:ext cx="419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10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530600"/>
            <a:ext cx="2882900" cy="711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775700" y="3695700"/>
            <a:ext cx="2781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Siamese Network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7100" y="4445000"/>
            <a:ext cx="2235200" cy="463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54300" y="5422900"/>
            <a:ext cx="13589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63900" y="7632700"/>
            <a:ext cx="10541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24100" y="7658100"/>
            <a:ext cx="9779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35500" y="4279900"/>
            <a:ext cx="11455400" cy="5181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71700" y="8521700"/>
            <a:ext cx="2273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or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165600" y="5689600"/>
            <a:ext cx="901700" cy="13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4318000" y="8039100"/>
            <a:ext cx="774700" cy="13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00300" y="6858000"/>
            <a:ext cx="1828800" cy="647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84400" y="6946900"/>
            <a:ext cx="2273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Input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00300" y="4673600"/>
            <a:ext cx="1828800" cy="647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171700" y="4762500"/>
            <a:ext cx="2273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Database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18100" y="4521200"/>
            <a:ext cx="10515600" cy="466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36700" y="5753100"/>
            <a:ext cx="2222500" cy="647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868400" y="3962400"/>
            <a:ext cx="2921000" cy="1752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224000" y="5880100"/>
            <a:ext cx="2273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Identification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44600" y="4546600"/>
            <a:ext cx="2730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비문</a:t>
            </a:r>
            <a:r>
              <a:rPr lang="en-US" sz="4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oto Sans CJK KR Bold"/>
              </a:rPr>
              <a:t>식별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7874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429000" y="3848100"/>
            <a:ext cx="8864600" cy="2844800"/>
          </a:xfrm>
          <a:prstGeom prst="rect">
            <a:avLst/>
          </a:prstGeom>
          <a:effectLst>
            <a:outerShdw dir="10800000" dist="109538" blurRad="302921">
              <a:srgbClr val="A7A7A7">
                <a:alpha val="7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0" y="4749800"/>
            <a:ext cx="51308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0" y="4737100"/>
            <a:ext cx="50800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400000">
            <a:off x="-1778000" y="4584700"/>
            <a:ext cx="6172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 spc="600">
                <a:solidFill>
                  <a:srgbClr val="FFFFFF"/>
                </a:solidFill>
                <a:latin typeface="LINE Seed Sans KR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69800" y="4127500"/>
            <a:ext cx="3492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비문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검출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및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식별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2200" y="3937000"/>
            <a:ext cx="1460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5000" b="false" i="false" u="none" strike="noStrike" spc="100">
                <a:solidFill>
                  <a:srgbClr val="0068F2"/>
                </a:solidFill>
                <a:latin typeface="LINE Seed Sans KR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0000" y="5092700"/>
            <a:ext cx="34671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모델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구조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데이터셋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테스트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정확도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실행시간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4216400"/>
            <a:ext cx="398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반려견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LINE Seed Sans KR Bold"/>
              </a:rPr>
              <a:t>/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반려묘</a:t>
            </a:r>
            <a:r>
              <a:rPr lang="en-US" sz="3000" b="false" i="false" u="none" strike="noStrike" spc="100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000" b="false" i="false" u="none" strike="noStrike" spc="100">
                <a:solidFill>
                  <a:srgbClr val="000000"/>
                </a:solidFill>
                <a:ea typeface="LINE Seed Sans KR Bold"/>
              </a:rPr>
              <a:t>질병분류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00" y="4025900"/>
            <a:ext cx="1460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5000" b="false" i="false" u="none" strike="noStrike" spc="100">
                <a:solidFill>
                  <a:srgbClr val="0068F2"/>
                </a:solidFill>
                <a:latin typeface="LINE Seed Sans KR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76000" y="5092700"/>
            <a:ext cx="34671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모델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구조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데이터셋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테스트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정확도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및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실행시간</a:t>
            </a:r>
          </a:p>
          <a:p>
            <a:pPr algn="l" lvl="0" indent="-342900" marL="342900">
              <a:lnSpc>
                <a:spcPct val="120350"/>
              </a:lnSpc>
              <a:buAutoNum type="arabicPeriod" startAt="1"/>
            </a:pP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차후</a:t>
            </a:r>
            <a:r>
              <a:rPr lang="en-US" sz="2100" b="tru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2100" b="true" i="false" u="none" strike="noStrike">
                <a:solidFill>
                  <a:srgbClr val="000000"/>
                </a:solidFill>
                <a:ea typeface="LINE Seed Sans KR Regular"/>
              </a:rPr>
              <a:t>계획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06900" y="9055100"/>
            <a:ext cx="368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584200"/>
            <a:ext cx="171831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01.1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3500" y="1638300"/>
            <a:ext cx="2628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모델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구조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4495800"/>
            <a:ext cx="2273300" cy="207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73100" y="5143500"/>
            <a:ext cx="4432300" cy="78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79500" y="4127500"/>
            <a:ext cx="16383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700" y="5372100"/>
            <a:ext cx="3898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[ '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1: 80.0%', '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2: 25.5%', ... ]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90900" y="4572000"/>
            <a:ext cx="3771900" cy="190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19500" y="4787900"/>
            <a:ext cx="3352800" cy="146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4635500"/>
            <a:ext cx="1447800" cy="185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60000">
            <a:off x="3086100" y="5473700"/>
            <a:ext cx="5207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78700" y="3060700"/>
            <a:ext cx="1917700" cy="492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60000">
            <a:off x="7162800" y="5473700"/>
            <a:ext cx="3937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05700" y="3225800"/>
            <a:ext cx="1562100" cy="165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05700" y="6248400"/>
            <a:ext cx="1663700" cy="1371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254500" y="4191000"/>
            <a:ext cx="20574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ResNet18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06900" y="9055100"/>
            <a:ext cx="368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91400" y="5359400"/>
            <a:ext cx="18796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Dog Or Cat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4584700"/>
            <a:ext cx="3771900" cy="190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39300" y="4813300"/>
            <a:ext cx="3352800" cy="1460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20000">
            <a:off x="9296400" y="5486400"/>
            <a:ext cx="3429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20000">
            <a:off x="13195300" y="5486400"/>
            <a:ext cx="177800" cy="101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74300" y="4216400"/>
            <a:ext cx="20574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ResNet18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17700" y="4660900"/>
            <a:ext cx="16383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Output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89700" y="2578100"/>
            <a:ext cx="3644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반려묘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확인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37700" y="1168400"/>
            <a:ext cx="5473700" cy="450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12300" y="5854700"/>
            <a:ext cx="5511800" cy="316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5300" y="3721100"/>
            <a:ext cx="58166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Training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(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199,816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10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: 176,804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5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: 22,058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300" y="6032500"/>
            <a:ext cx="50419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Test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(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24,976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10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: 23,012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5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: 2,918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01.2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2400" y="16383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06900" y="9067800"/>
            <a:ext cx="228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64400" y="5270500"/>
            <a:ext cx="4038600" cy="339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11100" y="5486400"/>
            <a:ext cx="3619500" cy="196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6121400"/>
            <a:ext cx="5003800" cy="355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05000" y="3238500"/>
            <a:ext cx="36957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분류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정확도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0.98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실행시간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평균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150ms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1200" y="3238500"/>
            <a:ext cx="41656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2. 10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분류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정확도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참고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실행시간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평균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940ms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46000" y="3340100"/>
            <a:ext cx="40005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3. 5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질병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분류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반려묘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정확도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참고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실행시간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평균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480ms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01.3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0500" y="1663700"/>
            <a:ext cx="7061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테스트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정확도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실행시간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06900" y="9067800"/>
            <a:ext cx="228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02.1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3500" y="1638300"/>
            <a:ext cx="2628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모델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구조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4572000"/>
            <a:ext cx="2476500" cy="304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19500" y="5245100"/>
            <a:ext cx="3390900" cy="189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4749800"/>
            <a:ext cx="2006600" cy="267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21100" y="5448300"/>
            <a:ext cx="32004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898900"/>
            <a:ext cx="14859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55700" y="3949700"/>
            <a:ext cx="20193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Input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62800" y="5245100"/>
            <a:ext cx="1981200" cy="189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08500" y="4406900"/>
            <a:ext cx="1600200" cy="57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18000" y="44958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YOLOv5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91400" y="5549900"/>
            <a:ext cx="1536700" cy="130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53300" y="4419600"/>
            <a:ext cx="1625600" cy="571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162800" y="45085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Detection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90400" y="3581400"/>
            <a:ext cx="2324100" cy="571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026900" y="3683000"/>
            <a:ext cx="2451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Siamese Network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61500" y="4089400"/>
            <a:ext cx="1981200" cy="410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67900" y="4978400"/>
            <a:ext cx="1206500" cy="1016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14000" y="6896100"/>
            <a:ext cx="927100" cy="762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63100" y="6921500"/>
            <a:ext cx="863600" cy="736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20500" y="4470400"/>
            <a:ext cx="4572000" cy="3721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36100" y="76835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or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99900" y="4749800"/>
            <a:ext cx="4076700" cy="3073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430500" y="5803900"/>
            <a:ext cx="1968500" cy="571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3187700" y="6197600"/>
            <a:ext cx="584200" cy="127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6908800" y="6184900"/>
            <a:ext cx="431800" cy="127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8400000">
            <a:off x="8902700" y="5867400"/>
            <a:ext cx="9525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11163300" y="5448300"/>
            <a:ext cx="7366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1353800" y="7099300"/>
            <a:ext cx="5588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985000" y="3111500"/>
            <a:ext cx="2349500" cy="1244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240000" y="4521200"/>
            <a:ext cx="2349500" cy="1244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413500" y="2489200"/>
            <a:ext cx="1270000" cy="889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998700" y="3797300"/>
            <a:ext cx="1270000" cy="889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810500" y="7823200"/>
            <a:ext cx="1257300" cy="162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8400000">
            <a:off x="9029700" y="7988300"/>
            <a:ext cx="952500" cy="127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5417800" y="59182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Identification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106900" y="9055100"/>
            <a:ext cx="368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37400" y="3441700"/>
            <a:ext cx="20447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Bold"/>
              </a:rPr>
              <a:t>비문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Bold"/>
              </a:rPr>
              <a:t>검출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367000" y="4851400"/>
            <a:ext cx="20447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Bold"/>
              </a:rPr>
              <a:t>비문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Bold"/>
              </a:rPr>
              <a:t>식별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39300" y="6223000"/>
            <a:ext cx="1625600" cy="5715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9448800" y="62992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Input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39300" y="4305300"/>
            <a:ext cx="1625600" cy="5715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9436100" y="4394200"/>
            <a:ext cx="2019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Database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2933700"/>
            <a:ext cx="12661900" cy="4749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258800" y="7696200"/>
            <a:ext cx="3314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강아지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36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마리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개체수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233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02.2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2400" y="16383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6900" y="9067800"/>
            <a:ext cx="228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73200" y="3263900"/>
            <a:ext cx="83820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6604000"/>
            <a:ext cx="7277100" cy="198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39500" y="3644900"/>
            <a:ext cx="3238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Train Set: 161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Valid Set: 36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Test Set: 36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02.2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2400" y="16383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데이터셋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9500" y="6870700"/>
            <a:ext cx="24511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Train Set: 483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Valid Set: 36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Test Set: 36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2900" y="5994400"/>
            <a:ext cx="25146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sng" strike="noStrike">
                <a:solidFill>
                  <a:srgbClr val="000000"/>
                </a:solidFill>
                <a:latin typeface="Noto Sans CJK KR Regular"/>
              </a:rPr>
              <a:t>Augmentation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6781800"/>
            <a:ext cx="6692900" cy="165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106900" y="9067800"/>
            <a:ext cx="228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565900"/>
            <a:ext cx="18288000" cy="372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11200"/>
            <a:ext cx="16954500" cy="8864600"/>
          </a:xfrm>
          <a:prstGeom prst="rect">
            <a:avLst/>
          </a:prstGeom>
          <a:effectLst>
            <a:outerShdw dir="5400000" dist="340702" blurRad="1953717">
              <a:srgbClr val="A7A7A7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3416300"/>
            <a:ext cx="8788400" cy="589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0" y="3416300"/>
            <a:ext cx="7454900" cy="589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18800" y="3517900"/>
            <a:ext cx="2603500" cy="347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23000" y="3581400"/>
            <a:ext cx="2908300" cy="387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0" y="3581400"/>
            <a:ext cx="2959100" cy="394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4267200"/>
            <a:ext cx="2006600" cy="434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411200" y="3517900"/>
            <a:ext cx="2286000" cy="304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52200" y="6604000"/>
            <a:ext cx="3314700" cy="2476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32000" y="5905500"/>
            <a:ext cx="2247900" cy="299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02000" y="6565900"/>
            <a:ext cx="3543300" cy="2654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57300" y="1435100"/>
            <a:ext cx="300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200" b="true" i="false" u="none" strike="noStrike" spc="500">
                <a:solidFill>
                  <a:srgbClr val="006EFF"/>
                </a:solidFill>
                <a:latin typeface="LINE Seed Sans KR Bold"/>
              </a:rPr>
              <a:t>02.3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0500" y="1663700"/>
            <a:ext cx="7061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테스트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정확도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실행시간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2832100"/>
            <a:ext cx="4229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sng" strike="noStrike">
                <a:solidFill>
                  <a:srgbClr val="000000"/>
                </a:solidFill>
                <a:latin typeface="Noto Sans CJK KR Regular"/>
              </a:rPr>
              <a:t>Accurate Detection</a:t>
            </a:r>
            <a:r>
              <a:rPr lang="en-US" sz="2700" b="false" i="false" u="none" strike="noStrike">
                <a:solidFill>
                  <a:srgbClr val="000000"/>
                </a:solidFill>
                <a:latin typeface="Noto Sans CJK KR Regular"/>
              </a:rPr>
              <a:t> (89%)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3800" y="2832100"/>
            <a:ext cx="4559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sng" strike="noStrike">
                <a:solidFill>
                  <a:srgbClr val="000000"/>
                </a:solidFill>
                <a:latin typeface="Noto Sans CJK KR Regular"/>
              </a:rPr>
              <a:t>Inaccurate Detection</a:t>
            </a:r>
            <a:r>
              <a:rPr lang="en-US" sz="2700" b="false" i="false" u="none" strike="noStrike">
                <a:solidFill>
                  <a:srgbClr val="000000"/>
                </a:solidFill>
                <a:latin typeface="Noto Sans CJK KR Regular"/>
              </a:rPr>
              <a:t> (11%)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37900" y="2057400"/>
            <a:ext cx="4978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데이터셋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하나당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300~500ms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소요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06900" y="9055100"/>
            <a:ext cx="368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INE Seed Sans KR Regul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